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1" autoAdjust="0"/>
    <p:restoredTop sz="94660"/>
  </p:normalViewPr>
  <p:slideViewPr>
    <p:cSldViewPr>
      <p:cViewPr varScale="1">
        <p:scale>
          <a:sx n="72" d="100"/>
          <a:sy n="72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857653-E3E4-4F90-BF3F-CCE7ED275C03}" type="datetimeFigureOut">
              <a:rPr lang="sr-Latn-CS" smtClean="0"/>
              <a:pPr/>
              <a:t>13.10.2014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BA46E3-FDE0-4AA9-A0FB-149ABF73834C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hr-BA" sz="36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ZDRAVSTVENA NJEGA BOLESNIKA SA OPERACIJOM NA SRCU I KRVNIM ŽILAMA</a:t>
            </a:r>
            <a:endParaRPr lang="hr-BA" sz="36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929066"/>
            <a:ext cx="5114778" cy="1928826"/>
          </a:xfrm>
        </p:spPr>
        <p:txBody>
          <a:bodyPr>
            <a:noAutofit/>
          </a:bodyPr>
          <a:lstStyle/>
          <a:p>
            <a:pPr algn="l"/>
            <a:r>
              <a:rPr lang="hr-BA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SESTRINSKA SKRB BOLESNIKA SA TRANSPLATACIJOM SRCA</a:t>
            </a:r>
            <a:endParaRPr lang="hr-BA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3944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54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latin typeface="Comic Sans MS" pitchFamily="66" charset="0"/>
              </a:rPr>
              <a:t>HVALA NA PAŽNJI!</a:t>
            </a:r>
            <a:endParaRPr lang="hr-BA" sz="54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latin typeface="Comic Sans MS" pitchFamily="66" charset="0"/>
            </a:endParaRPr>
          </a:p>
        </p:txBody>
      </p:sp>
      <p:pic>
        <p:nvPicPr>
          <p:cNvPr id="5" name="Picture 4" descr="Untitled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785926"/>
            <a:ext cx="5643602" cy="4929222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42852"/>
            <a:ext cx="3429000" cy="285752"/>
          </a:xfrm>
        </p:spPr>
        <p:txBody>
          <a:bodyPr>
            <a:normAutofit/>
          </a:bodyPr>
          <a:lstStyle/>
          <a:p>
            <a:endParaRPr lang="hr-BA" sz="1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642918"/>
            <a:ext cx="3429000" cy="59293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TRANSPLATACIJA      SRCA je kirurški postupak kojim se srce u terminalnoj fazi zatajivanja zamjenjuje srcem prikladnog donora</a:t>
            </a:r>
          </a:p>
          <a:p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latin typeface="Comic Sans MS" pitchFamily="66" charset="0"/>
              </a:rPr>
              <a:t> Cilj transplatacije srca je produžavanje života bolesnika te povratak u normalan, aktivan svakodnevan život</a:t>
            </a:r>
            <a:endParaRPr lang="hr-BA" sz="2400" b="1" dirty="0">
              <a:latin typeface="Comic Sans MS" pitchFamily="66" charset="0"/>
            </a:endParaRPr>
          </a:p>
        </p:txBody>
      </p:sp>
      <p:pic>
        <p:nvPicPr>
          <p:cNvPr id="6" name="Picture Placeholder 5" descr="hh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08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36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Pri</a:t>
            </a:r>
            <a:r>
              <a:rPr lang="hr-BA" sz="3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jeoperac</a:t>
            </a:r>
            <a:r>
              <a:rPr lang="hr-BA" sz="36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ijska obrada</a:t>
            </a:r>
            <a:endParaRPr lang="hr-BA" sz="36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3520440" cy="4786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hr-BA" sz="24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effectLst/>
                <a:latin typeface="Comic Sans MS" pitchFamily="66" charset="0"/>
              </a:rPr>
              <a:t> INTERNISTIČKA – krv.pretrage, neurološki, oftalmološki, ginekološki,urološki, endokrinološki i ORL pregled</a:t>
            </a:r>
          </a:p>
          <a:p>
            <a:pPr>
              <a:buFont typeface="Wingdings" pitchFamily="2" charset="2"/>
              <a:buChar char="q"/>
            </a:pPr>
            <a:endParaRPr lang="hr-BA" sz="2400" b="1" dirty="0" smtClean="0">
              <a:effectLst/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hr-BA" sz="2400" b="1" dirty="0" smtClean="0">
                <a:effectLst/>
                <a:latin typeface="Comic Sans MS" pitchFamily="66" charset="0"/>
              </a:rPr>
              <a:t> </a:t>
            </a:r>
            <a:r>
              <a:rPr lang="hr-BA" sz="2400" b="1" dirty="0" smtClean="0">
                <a:latin typeface="Comic Sans MS" pitchFamily="66" charset="0"/>
              </a:rPr>
              <a:t>KARDIOLOŠKA</a:t>
            </a:r>
            <a:endParaRPr lang="hr-BA" sz="2400" b="1" dirty="0">
              <a:effectLst/>
              <a:latin typeface="Comic Sans MS" pitchFamily="66" charset="0"/>
            </a:endParaRPr>
          </a:p>
        </p:txBody>
      </p:sp>
      <p:pic>
        <p:nvPicPr>
          <p:cNvPr id="5" name="Content Placeholder 4" descr="h9991470_00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5831" y="1643050"/>
            <a:ext cx="3880582" cy="4643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00948" cy="142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r-BA" sz="36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5 FAZA ZA TRANSPLATACIJU SRCA</a:t>
            </a:r>
            <a:endParaRPr lang="hr-BA" sz="36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85926"/>
            <a:ext cx="7358114" cy="46698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hr-BA" sz="2800" b="1" dirty="0" smtClean="0">
                <a:effectLst/>
                <a:latin typeface="Comic Sans MS" pitchFamily="66" charset="0"/>
              </a:rPr>
              <a:t>procjena i prikupljanje podataka</a:t>
            </a:r>
          </a:p>
          <a:p>
            <a:pPr marL="514350" indent="-514350">
              <a:buFont typeface="+mj-lt"/>
              <a:buAutoNum type="arabicParenR"/>
            </a:pPr>
            <a:endParaRPr lang="hr-BA" sz="2800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hr-BA" sz="2800" b="1" dirty="0" smtClean="0">
                <a:effectLst/>
                <a:latin typeface="Comic Sans MS" pitchFamily="66" charset="0"/>
              </a:rPr>
              <a:t>period čekanja</a:t>
            </a:r>
          </a:p>
          <a:p>
            <a:pPr marL="514350" indent="-514350">
              <a:buFont typeface="+mj-lt"/>
              <a:buAutoNum type="arabicParenR"/>
            </a:pPr>
            <a:endParaRPr lang="hr-BA" sz="2800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hr-BA" sz="2800" b="1" dirty="0" smtClean="0">
                <a:effectLst/>
                <a:latin typeface="Comic Sans MS" pitchFamily="66" charset="0"/>
              </a:rPr>
              <a:t>operacija</a:t>
            </a:r>
          </a:p>
          <a:p>
            <a:pPr marL="514350" indent="-514350">
              <a:buFont typeface="+mj-lt"/>
              <a:buAutoNum type="arabicParenR"/>
            </a:pPr>
            <a:endParaRPr lang="hr-BA" sz="2800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hr-BA" sz="2800" b="1" dirty="0" smtClean="0">
                <a:effectLst/>
                <a:latin typeface="Comic Sans MS" pitchFamily="66" charset="0"/>
              </a:rPr>
              <a:t>JIL i oporavak</a:t>
            </a:r>
          </a:p>
          <a:p>
            <a:pPr marL="514350" indent="-514350">
              <a:buFont typeface="+mj-lt"/>
              <a:buAutoNum type="arabicParenR"/>
            </a:pPr>
            <a:endParaRPr lang="hr-BA" sz="2800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hr-BA" sz="2800" b="1" dirty="0" smtClean="0">
                <a:effectLst/>
                <a:latin typeface="Comic Sans MS" pitchFamily="66" charset="0"/>
              </a:rPr>
              <a:t>rehabilitacija i doživotno praćenje bolesnika nakon otpusta iz bolnice</a:t>
            </a:r>
          </a:p>
          <a:p>
            <a:pPr marL="514350" indent="-514350">
              <a:buFont typeface="+mj-lt"/>
              <a:buAutoNum type="arabicParenR"/>
            </a:pPr>
            <a:endParaRPr lang="hr-BA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hr-BA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6287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1. faza-procjena i prikupljanje podataka</a:t>
            </a:r>
            <a:endParaRPr lang="hr-BA" sz="40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928802"/>
            <a:ext cx="5897880" cy="285752"/>
          </a:xfrm>
        </p:spPr>
        <p:txBody>
          <a:bodyPr/>
          <a:lstStyle/>
          <a:p>
            <a:endParaRPr lang="hr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7543824" cy="45765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BA" dirty="0" smtClean="0">
                <a:effectLst/>
              </a:rPr>
              <a:t>  </a:t>
            </a:r>
            <a:r>
              <a:rPr lang="hr-BA" sz="2400" b="1" dirty="0" smtClean="0">
                <a:effectLst/>
                <a:latin typeface="Comic Sans MS" pitchFamily="66" charset="0"/>
              </a:rPr>
              <a:t>sestrinska zapažanja upotpunjuju medicinski zaključak o prihvaćanju bolesnika na transpl.listu jer daju vrijedne informacije o planiranju individualne zdrav.njege nakon operacije</a:t>
            </a:r>
            <a:endParaRPr lang="hr-BA" sz="2400" dirty="0">
              <a:effectLst/>
            </a:endParaRPr>
          </a:p>
        </p:txBody>
      </p:sp>
      <p:pic>
        <p:nvPicPr>
          <p:cNvPr id="5" name="Picture 4" descr="heart,realist,sad,but,true,caricature,funny,english-b4dfd2a4dda5d35c3aa4d2f58d96d284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643314"/>
            <a:ext cx="4643470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4144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2.FAZA-PERIOD ČEKANJA</a:t>
            </a:r>
            <a:endParaRPr lang="hr-BA" sz="40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857364"/>
            <a:ext cx="5897880" cy="242564"/>
          </a:xfrm>
        </p:spPr>
        <p:txBody>
          <a:bodyPr/>
          <a:lstStyle/>
          <a:p>
            <a:endParaRPr lang="hr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7543824" cy="47908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BA" b="1" dirty="0" smtClean="0">
                <a:effectLst/>
                <a:latin typeface="Comic Sans MS" pitchFamily="66" charset="0"/>
              </a:rPr>
              <a:t> </a:t>
            </a:r>
            <a:r>
              <a:rPr lang="hr-BA" sz="2800" b="1" dirty="0" smtClean="0">
                <a:effectLst/>
                <a:latin typeface="Comic Sans MS" pitchFamily="66" charset="0"/>
              </a:rPr>
              <a:t>pretrage za potencijalnog donora</a:t>
            </a:r>
          </a:p>
          <a:p>
            <a:pPr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</a:t>
            </a:r>
            <a:r>
              <a:rPr lang="hr-BA" sz="2800" b="1" dirty="0" smtClean="0">
                <a:effectLst/>
                <a:latin typeface="Comic Sans MS" pitchFamily="66" charset="0"/>
              </a:rPr>
              <a:t>vrijeme fizičkog i psihičkog stresa za bolesnika</a:t>
            </a:r>
          </a:p>
          <a:p>
            <a:pPr>
              <a:buFont typeface="Wingdings" pitchFamily="2" charset="2"/>
              <a:buChar char="Ø"/>
            </a:pPr>
            <a:r>
              <a:rPr lang="hr-BA" sz="2800" b="1" dirty="0" smtClean="0">
                <a:latin typeface="Comic Sans MS" pitchFamily="66" charset="0"/>
              </a:rPr>
              <a:t> </a:t>
            </a:r>
            <a:r>
              <a:rPr lang="hr-BA" sz="2800" b="1" dirty="0" smtClean="0">
                <a:effectLst/>
                <a:latin typeface="Comic Sans MS" pitchFamily="66" charset="0"/>
              </a:rPr>
              <a:t>provođenje prijeop.edukacije bolesnika:</a:t>
            </a:r>
          </a:p>
          <a:p>
            <a:pPr>
              <a:buFont typeface="Wingdings" pitchFamily="2" charset="2"/>
              <a:buChar char="ü"/>
            </a:pPr>
            <a:r>
              <a:rPr lang="hr-BA" sz="2800" b="1" dirty="0" smtClean="0">
                <a:latin typeface="Comic Sans MS" pitchFamily="66" charset="0"/>
              </a:rPr>
              <a:t> </a:t>
            </a:r>
            <a:r>
              <a:rPr lang="hr-BA" sz="2400" b="1" dirty="0" smtClean="0">
                <a:latin typeface="Comic Sans MS" pitchFamily="66" charset="0"/>
              </a:rPr>
              <a:t>objasniti klin.stanje koje zahtjeva operaciju</a:t>
            </a: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objasniti informacije u vezi transpl.op.</a:t>
            </a: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effectLst/>
                <a:latin typeface="Comic Sans MS" pitchFamily="66" charset="0"/>
              </a:rPr>
              <a:t> objasniti usvojeno znanje o sistemu doniranja organa</a:t>
            </a:r>
          </a:p>
          <a:p>
            <a:pPr>
              <a:buFont typeface="Wingdings" pitchFamily="2" charset="2"/>
              <a:buChar char="ü"/>
            </a:pPr>
            <a:r>
              <a:rPr lang="hr-BA" sz="2400" b="1" dirty="0" smtClean="0">
                <a:latin typeface="Comic Sans MS" pitchFamily="66" charset="0"/>
              </a:rPr>
              <a:t> opisati znanje o poslijeop.zdrav.njezi</a:t>
            </a:r>
            <a:endParaRPr lang="hr-BA" sz="2400" b="1" dirty="0" smtClean="0">
              <a:effectLst/>
              <a:latin typeface="Comic Sans MS" pitchFamily="66" charset="0"/>
            </a:endParaRPr>
          </a:p>
          <a:p>
            <a:pPr>
              <a:buNone/>
            </a:pPr>
            <a:endParaRPr lang="hr-BA" sz="2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8945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3.FAZA-OPERACIJA</a:t>
            </a:r>
            <a:b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</a:br>
            <a: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/>
            </a:r>
            <a:b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</a:br>
            <a:r>
              <a:rPr lang="hr-BA" sz="4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4.FAZA-JIL I OPORAVAK</a:t>
            </a:r>
            <a:endParaRPr lang="hr-BA" sz="40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3" name="Picture 2" descr="aAYDw6p_700b_v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285992"/>
            <a:ext cx="7358114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5573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36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5.FAZA-REHABILITACIJA I DOŽIVOTNO PRAĆENJE BOLESNIKA</a:t>
            </a:r>
            <a:endParaRPr lang="hr-BA" sz="36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928802"/>
            <a:ext cx="5897880" cy="171126"/>
          </a:xfrm>
        </p:spPr>
        <p:txBody>
          <a:bodyPr>
            <a:normAutofit fontScale="92500" lnSpcReduction="20000"/>
          </a:bodyPr>
          <a:lstStyle/>
          <a:p>
            <a:endParaRPr lang="hr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7543824" cy="46479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BA" sz="3600" b="1" dirty="0" smtClean="0">
                <a:effectLst/>
                <a:latin typeface="Comic Sans MS" pitchFamily="66" charset="0"/>
              </a:rPr>
              <a:t> </a:t>
            </a:r>
            <a:r>
              <a:rPr lang="hr-BA" b="1" dirty="0" smtClean="0">
                <a:effectLst/>
                <a:latin typeface="Comic Sans MS" pitchFamily="66" charset="0"/>
              </a:rPr>
              <a:t>rehabilitacija počinje odmah nakon transplatacije, prvi operativni dan</a:t>
            </a:r>
          </a:p>
          <a:p>
            <a:pPr marL="514350" indent="-514350">
              <a:buNone/>
            </a:pPr>
            <a:endParaRPr lang="hr-BA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Wingdings" pitchFamily="2" charset="2"/>
              <a:buChar char="ü"/>
            </a:pPr>
            <a:r>
              <a:rPr lang="hr-BA" sz="2800" b="1" dirty="0" smtClean="0">
                <a:effectLst/>
                <a:latin typeface="Comic Sans MS" pitchFamily="66" charset="0"/>
              </a:rPr>
              <a:t>tjelesna vježba</a:t>
            </a:r>
          </a:p>
          <a:p>
            <a:pPr marL="514350" indent="-514350">
              <a:buNone/>
            </a:pPr>
            <a:endParaRPr lang="hr-BA" sz="2800" b="1" dirty="0" smtClean="0">
              <a:effectLst/>
              <a:latin typeface="Comic Sans MS" pitchFamily="66" charset="0"/>
            </a:endParaRPr>
          </a:p>
          <a:p>
            <a:pPr marL="514350" indent="-514350">
              <a:buFont typeface="Wingdings" pitchFamily="2" charset="2"/>
              <a:buChar char="ü"/>
            </a:pPr>
            <a:r>
              <a:rPr lang="hr-BA" sz="2800" b="1" dirty="0" smtClean="0">
                <a:effectLst/>
                <a:latin typeface="Comic Sans MS" pitchFamily="66" charset="0"/>
              </a:rPr>
              <a:t>prehrana</a:t>
            </a:r>
            <a:endParaRPr lang="hr-BA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4858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BA" sz="32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DOŽIVOTNO PRAĆENJE BOLESNIKA NAKON OTPUSTA IZ BOLNICE</a:t>
            </a:r>
            <a:endParaRPr lang="hr-BA" sz="32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857364"/>
            <a:ext cx="5897880" cy="242564"/>
          </a:xfrm>
        </p:spPr>
        <p:txBody>
          <a:bodyPr/>
          <a:lstStyle/>
          <a:p>
            <a:endParaRPr lang="hr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7543824" cy="47194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BA" b="1" dirty="0" smtClean="0">
                <a:effectLst/>
                <a:latin typeface="Comic Sans MS" pitchFamily="66" charset="0"/>
              </a:rPr>
              <a:t> </a:t>
            </a:r>
            <a:r>
              <a:rPr lang="hr-BA" sz="2800" b="1" dirty="0" smtClean="0">
                <a:effectLst/>
                <a:latin typeface="Comic Sans MS" pitchFamily="66" charset="0"/>
              </a:rPr>
              <a:t>sestrinska skrb je usmjerena na brigu o bolesniku i problemima koji spriječavaju pozitivne prilagdbe</a:t>
            </a:r>
            <a:endParaRPr lang="hr-BA" sz="2800" b="1" dirty="0">
              <a:effectLst/>
              <a:latin typeface="Comic Sans MS" pitchFamily="66" charset="0"/>
            </a:endParaRPr>
          </a:p>
        </p:txBody>
      </p:sp>
      <p:pic>
        <p:nvPicPr>
          <p:cNvPr id="5" name="Picture 4" descr="medical-heart-doctors-ops-operates-operations-rdin921_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286124"/>
            <a:ext cx="5143536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398</TotalTime>
  <Words>210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ZDRAVSTVENA NJEGA BOLESNIKA SA OPERACIJOM NA SRCU I KRVNIM ŽILAMA</vt:lpstr>
      <vt:lpstr>Slide 2</vt:lpstr>
      <vt:lpstr>Prijeoperacijska obrada</vt:lpstr>
      <vt:lpstr>5 FAZA ZA TRANSPLATACIJU SRCA</vt:lpstr>
      <vt:lpstr>1. faza-procjena i prikupljanje podataka</vt:lpstr>
      <vt:lpstr>2.FAZA-PERIOD ČEKANJA</vt:lpstr>
      <vt:lpstr>3.FAZA-OPERACIJA  4.FAZA-JIL I OPORAVAK</vt:lpstr>
      <vt:lpstr>5.FAZA-REHABILITACIJA I DOŽIVOTNO PRAĆENJE BOLESNIKA</vt:lpstr>
      <vt:lpstr>DOŽIVOTNO PRAĆENJE BOLESNIKA NAKON OTPUSTA IZ BOLNICE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ZDRAVSTVENA NJEGA BOLESNIKA SA OPERACIJSOM NA SRCU I KRVNIM ŽILAMA</dc:title>
  <dc:creator>Marija</dc:creator>
  <cp:lastModifiedBy>Marija</cp:lastModifiedBy>
  <cp:revision>59</cp:revision>
  <dcterms:created xsi:type="dcterms:W3CDTF">2014-10-10T20:37:03Z</dcterms:created>
  <dcterms:modified xsi:type="dcterms:W3CDTF">2014-10-13T10:24:02Z</dcterms:modified>
</cp:coreProperties>
</file>